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148" r:id="rId3"/>
    <p:sldId id="259" r:id="rId4"/>
    <p:sldId id="1069" r:id="rId5"/>
    <p:sldId id="1131" r:id="rId6"/>
    <p:sldId id="260" r:id="rId7"/>
    <p:sldId id="1135" r:id="rId8"/>
    <p:sldId id="1105" r:id="rId9"/>
    <p:sldId id="1141" r:id="rId10"/>
    <p:sldId id="266" r:id="rId11"/>
    <p:sldId id="1136" r:id="rId12"/>
    <p:sldId id="1146" r:id="rId13"/>
    <p:sldId id="1145" r:id="rId14"/>
    <p:sldId id="261" r:id="rId15"/>
    <p:sldId id="262" r:id="rId16"/>
    <p:sldId id="1130" r:id="rId17"/>
    <p:sldId id="1132" r:id="rId18"/>
    <p:sldId id="1137" r:id="rId19"/>
    <p:sldId id="267" r:id="rId20"/>
    <p:sldId id="263" r:id="rId21"/>
    <p:sldId id="264" r:id="rId22"/>
    <p:sldId id="1142" r:id="rId23"/>
    <p:sldId id="1143" r:id="rId24"/>
    <p:sldId id="298" r:id="rId25"/>
    <p:sldId id="1144" r:id="rId26"/>
    <p:sldId id="268" r:id="rId27"/>
    <p:sldId id="269" r:id="rId28"/>
    <p:sldId id="1138" r:id="rId29"/>
    <p:sldId id="1139" r:id="rId30"/>
    <p:sldId id="1140" r:id="rId31"/>
    <p:sldId id="265" r:id="rId32"/>
    <p:sldId id="1085" r:id="rId33"/>
    <p:sldId id="1018" r:id="rId34"/>
    <p:sldId id="1010" r:id="rId35"/>
    <p:sldId id="1149" r:id="rId36"/>
    <p:sldId id="1150" r:id="rId37"/>
    <p:sldId id="1151" r:id="rId38"/>
    <p:sldId id="1152" r:id="rId39"/>
    <p:sldId id="1153" r:id="rId40"/>
    <p:sldId id="1154" r:id="rId41"/>
    <p:sldId id="1147" r:id="rId42"/>
    <p:sldId id="1102" r:id="rId43"/>
    <p:sldId id="1103" r:id="rId44"/>
    <p:sldId id="258" r:id="rId45"/>
    <p:sldId id="270" r:id="rId46"/>
    <p:sldId id="1063" r:id="rId47"/>
    <p:sldId id="1066" r:id="rId48"/>
    <p:sldId id="1125" r:id="rId49"/>
    <p:sldId id="1064" r:id="rId50"/>
    <p:sldId id="1133" r:id="rId51"/>
    <p:sldId id="1065" r:id="rId52"/>
    <p:sldId id="1120" r:id="rId53"/>
    <p:sldId id="1028" r:id="rId54"/>
    <p:sldId id="113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9"/>
    <p:restoredTop sz="96327"/>
  </p:normalViewPr>
  <p:slideViewPr>
    <p:cSldViewPr snapToGrid="0">
      <p:cViewPr varScale="1">
        <p:scale>
          <a:sx n="97" d="100"/>
          <a:sy n="97" d="100"/>
        </p:scale>
        <p:origin x="24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7/30/23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5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e47dd8156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e47dd8156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showing growth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0007A-8F44-4841-AD4C-40FA56DDD2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8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20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pdf/2005.00687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00687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nn-benchmarks.com/" TargetMode="External"/><Relationship Id="rId2" Type="http://schemas.openxmlformats.org/officeDocument/2006/relationships/hyperlink" Target="https://pypi.org/project/annoy/1.0.3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49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blob/main/doc/deliverables.md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 Text + Context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Final Presentation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Kenneth Church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Aug 3, 2023</a:t>
            </a:r>
          </a:p>
          <a:p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for documents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Bulk access to data files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 and Extrinsic evaluations</a:t>
            </a:r>
          </a:p>
          <a:p>
            <a:pPr lvl="1"/>
            <a:r>
              <a:rPr lang="en-US" dirty="0"/>
              <a:t>Perplexity, Random Walks, Link Prediction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29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488-F2C6-E151-159E-E21CAE79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0DA1A-F903-E527-BB01-3DA51538A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777525-5F99-C979-2B38-6FF5B9D45A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benchmarks return a single number (figure of merit)</a:t>
            </a:r>
          </a:p>
          <a:p>
            <a:pPr lvl="1"/>
            <a:r>
              <a:rPr lang="en-US" dirty="0"/>
              <a:t>How does performance scale </a:t>
            </a:r>
          </a:p>
          <a:p>
            <a:pPr lvl="1"/>
            <a:r>
              <a:rPr lang="en-US" dirty="0"/>
              <a:t>with the size of the problem?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A9A398-389C-8C0C-E082-2B9F02959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CED5F1-A8FF-235F-7D4B-4EA18A2431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Standard test/train splits</a:t>
            </a:r>
          </a:p>
          <a:p>
            <a:pPr lvl="1"/>
            <a:r>
              <a:rPr lang="en-US" dirty="0"/>
              <a:t>More relevant to interpolation</a:t>
            </a:r>
          </a:p>
          <a:p>
            <a:pPr lvl="1"/>
            <a:r>
              <a:rPr lang="en-US" dirty="0"/>
              <a:t>than extrapolation</a:t>
            </a:r>
          </a:p>
          <a:p>
            <a:r>
              <a:rPr lang="en-US" dirty="0"/>
              <a:t>Time is asymmetric</a:t>
            </a:r>
          </a:p>
          <a:p>
            <a:pPr lvl="1"/>
            <a:r>
              <a:rPr lang="en-US" i="1" dirty="0"/>
              <a:t>It is difficult to make predictions</a:t>
            </a:r>
          </a:p>
          <a:p>
            <a:pPr lvl="1"/>
            <a:r>
              <a:rPr lang="en-US" i="1" dirty="0"/>
              <a:t>especially about the future</a:t>
            </a:r>
          </a:p>
          <a:p>
            <a:pPr lvl="2"/>
            <a:r>
              <a:rPr lang="en-US" dirty="0"/>
              <a:t>-- Yogi Berra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5864-8B1B-72F3-BDCE-DAF935F2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4AA9-7484-33FE-5314-FBF9E1F8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Spoiler Alert:</a:t>
            </a:r>
            <a:br>
              <a:rPr lang="en-US" dirty="0"/>
            </a:br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9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Examples:</a:t>
                </a:r>
              </a:p>
              <a:p>
                <a:pPr lvl="2"/>
                <a:r>
                  <a:rPr lang="en-US" dirty="0"/>
                  <a:t>Text-based: Specter1, Specter, </a:t>
                </a:r>
                <a:r>
                  <a:rPr lang="en-US" dirty="0" err="1"/>
                  <a:t>SciNCL</a:t>
                </a:r>
                <a:endParaRPr lang="en-US" dirty="0"/>
              </a:p>
              <a:p>
                <a:pPr lvl="2"/>
                <a:r>
                  <a:rPr lang="en-US" dirty="0"/>
                  <a:t>Link-based: </a:t>
                </a:r>
                <a:r>
                  <a:rPr lang="en-US" dirty="0" err="1"/>
                  <a:t>ProNE</a:t>
                </a:r>
                <a:endParaRPr lang="en-US" dirty="0"/>
              </a:p>
              <a:p>
                <a:pPr lvl="2"/>
                <a:r>
                  <a:rPr lang="en-US" dirty="0"/>
                  <a:t>Combos: GNNs (graphical neural nets)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  <a:blipFill>
                <a:blip r:embed="rId2"/>
                <a:stretch>
                  <a:fillRect l="-1900" t="-4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Network Effects (Metcalfe’s Law)</a:t>
                </a:r>
              </a:p>
              <a:p>
                <a:pPr lvl="1"/>
                <a:r>
                  <a:rPr lang="en-US" dirty="0"/>
                  <a:t>Rich get richer (next slide)</a:t>
                </a:r>
              </a:p>
              <a:p>
                <a:r>
                  <a:rPr lang="en-US" dirty="0"/>
                  <a:t>Web search &gt;&gt; Enterprise</a:t>
                </a:r>
              </a:p>
              <a:p>
                <a:pPr lvl="1"/>
                <a:r>
                  <a:rPr lang="en-US" dirty="0"/>
                  <a:t>Easier to find stuff in large graphs</a:t>
                </a:r>
              </a:p>
              <a:p>
                <a:pPr lvl="1"/>
                <a:r>
                  <a:rPr lang="en-US" dirty="0"/>
                  <a:t>than small graphs (enterprise)</a:t>
                </a:r>
              </a:p>
              <a:p>
                <a:r>
                  <a:rPr lang="en-US" dirty="0"/>
                  <a:t>Approximate Nearest Neighbors</a:t>
                </a:r>
              </a:p>
              <a:p>
                <a:pPr lvl="1"/>
                <a:r>
                  <a:rPr lang="en-US" dirty="0"/>
                  <a:t>Works better in larger graphs</a:t>
                </a:r>
              </a:p>
              <a:p>
                <a:r>
                  <a:rPr lang="en-US" dirty="0"/>
                  <a:t>Find large values in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Cannot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can afford to find large values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956" t="-4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88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9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34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98D67B2-9286-3307-97AF-EFA373C9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86E6BE-4E0F-2BA2-4C9A-27838C2D0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Encourage practical solutions to real problems</a:t>
            </a:r>
          </a:p>
          <a:p>
            <a:pPr lvl="1"/>
            <a:r>
              <a:rPr lang="en-US" dirty="0"/>
              <a:t>Recommendations: What should I read?  Cite?</a:t>
            </a:r>
          </a:p>
          <a:p>
            <a:pPr lvl="1"/>
            <a:r>
              <a:rPr lang="en-US" dirty="0"/>
              <a:t>Too many benchmarks are unrealistic (small, clean)</a:t>
            </a:r>
          </a:p>
          <a:p>
            <a:r>
              <a:rPr lang="en-US" dirty="0"/>
              <a:t>Realities</a:t>
            </a:r>
          </a:p>
          <a:p>
            <a:pPr lvl="1"/>
            <a:r>
              <a:rPr lang="en-US" dirty="0"/>
              <a:t>Literature is large and growing (doubles every 9 years)</a:t>
            </a:r>
          </a:p>
          <a:p>
            <a:pPr lvl="1"/>
            <a:r>
              <a:rPr lang="en-US" dirty="0"/>
              <a:t>Dirty Data (many values are missing/incorrect)</a:t>
            </a:r>
          </a:p>
          <a:p>
            <a:r>
              <a:rPr lang="en-US" dirty="0"/>
              <a:t>Scale</a:t>
            </a:r>
          </a:p>
          <a:p>
            <a:pPr lvl="1"/>
            <a:r>
              <a:rPr lang="en-US" dirty="0"/>
              <a:t>How do space, time and loss scale with size of citation graph?</a:t>
            </a:r>
          </a:p>
          <a:p>
            <a:pPr lvl="1"/>
            <a:r>
              <a:rPr lang="en-US" dirty="0"/>
              <a:t>Forecasting: short-term predictions are easier than long-term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F6369C-CA3E-20D4-64ED-7735CFB6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474E61-FF2F-F9D6-E167-78200BC0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37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 papers with links,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Opportunity: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Prior work targets small subset</a:t>
                </a:r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Specter: designed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GNNs: designed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  <a:blipFill>
                <a:blip r:embed="rId2"/>
                <a:stretch>
                  <a:fillRect l="-24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17865"/>
            <a:ext cx="5582210" cy="388784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1A9CC4-3898-A355-474D-2133C9B5BD2C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F6EBE-972A-A022-A894-BDF79823DFB9}"/>
              </a:ext>
            </a:extLst>
          </p:cNvPr>
          <p:cNvSpPr txBox="1"/>
          <p:nvPr/>
        </p:nvSpPr>
        <p:spPr>
          <a:xfrm>
            <a:off x="10224945" y="1886133"/>
            <a:ext cx="10342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(31%)</a:t>
            </a:r>
          </a:p>
        </p:txBody>
      </p:sp>
    </p:spTree>
    <p:extLst>
      <p:ext uri="{BB962C8B-B14F-4D97-AF65-F5344CB8AC3E}">
        <p14:creationId xmlns:p14="http://schemas.microsoft.com/office/powerpoint/2010/main" val="866675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1448-6C00-0807-AACA-29A6A325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DF9D5-C01B-3AB4-9068-F4AA6E48EB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(Ken)</a:t>
            </a:r>
          </a:p>
          <a:p>
            <a:r>
              <a:rPr lang="en-US" dirty="0"/>
              <a:t>Centroids/Related Work (Rodolfo)</a:t>
            </a:r>
          </a:p>
          <a:p>
            <a:r>
              <a:rPr lang="en-US" dirty="0"/>
              <a:t>Bins (Shabnam)</a:t>
            </a:r>
          </a:p>
          <a:p>
            <a:pPr lvl="1"/>
            <a:r>
              <a:rPr lang="en-US" dirty="0"/>
              <a:t>Forecasting over time</a:t>
            </a:r>
          </a:p>
          <a:p>
            <a:pPr lvl="1"/>
            <a:r>
              <a:rPr lang="en-US" dirty="0"/>
              <a:t>Losses + Time &amp; Space</a:t>
            </a:r>
          </a:p>
          <a:p>
            <a:r>
              <a:rPr lang="en-US" dirty="0"/>
              <a:t>Production Runs (Ben)</a:t>
            </a:r>
          </a:p>
          <a:p>
            <a:pPr lvl="1"/>
            <a:r>
              <a:rPr lang="en-US" dirty="0"/>
              <a:t>Time &amp; Space</a:t>
            </a:r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646ECA-D6E9-621C-B836-52FB304B58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</a:t>
            </a:r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Perplexity (</a:t>
            </a:r>
            <a:r>
              <a:rPr lang="en-US" dirty="0" err="1"/>
              <a:t>Abteen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Random Walks (Peter)</a:t>
            </a:r>
          </a:p>
          <a:p>
            <a:pPr lvl="1"/>
            <a:r>
              <a:rPr lang="en-US" dirty="0"/>
              <a:t>Link Prediction (Peter)</a:t>
            </a:r>
          </a:p>
          <a:p>
            <a:pPr lvl="1"/>
            <a:r>
              <a:rPr lang="en-US" dirty="0"/>
              <a:t>Time prediction (Melissa)</a:t>
            </a:r>
          </a:p>
          <a:p>
            <a:pPr lvl="1"/>
            <a:r>
              <a:rPr lang="en-US" dirty="0"/>
              <a:t>GNNs (Sandeep, Hui)</a:t>
            </a:r>
          </a:p>
          <a:p>
            <a:r>
              <a:rPr lang="en-US" dirty="0"/>
              <a:t>Deliverables/Conclusions (Ken)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6F089-9532-A03A-BA9E-515509B9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333F-E9BE-9B4C-1DDA-9071B0E1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36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 (next slide)</a:t>
            </a:r>
          </a:p>
          <a:p>
            <a:r>
              <a:rPr lang="en-US" dirty="0"/>
              <a:t>Dirty (previous slide)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75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8DBAFCF8-EEA3-34FF-BD0B-76E6464360E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16476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Timeliness</a:t>
                </a:r>
              </a:p>
              <a:p>
                <a:pPr lvl="1"/>
                <a:r>
                  <a:rPr lang="en-US" sz="2800" dirty="0"/>
                  <a:t>Web companies keep indexes up to date (web is a moving target)</a:t>
                </a:r>
              </a:p>
              <a:p>
                <a:pPr lvl="1"/>
                <a:r>
                  <a:rPr lang="en-US" sz="2800" dirty="0"/>
                  <a:t>Ditto for Academic Search</a:t>
                </a:r>
              </a:p>
              <a:p>
                <a:r>
                  <a:rPr lang="en-US" sz="3200" dirty="0"/>
                  <a:t>Standard Benchmarks: based on</a:t>
                </a:r>
              </a:p>
              <a:p>
                <a:pPr lvl="1"/>
                <a:r>
                  <a:rPr lang="en-US" sz="2800" dirty="0"/>
                  <a:t>Small document collections</a:t>
                </a:r>
              </a:p>
              <a:p>
                <a:pPr lvl="1"/>
                <a:r>
                  <a:rPr lang="en-US" sz="2800" dirty="0"/>
                  <a:t>Frozen from a few years ago</a:t>
                </a:r>
              </a:p>
              <a:p>
                <a:pPr lvl="1"/>
                <a:r>
                  <a:rPr lang="en-US" sz="2800" dirty="0"/>
                  <a:t>OGB: Open Graph Benchmark</a:t>
                </a:r>
              </a:p>
              <a:p>
                <a:pPr lvl="2"/>
                <a:r>
                  <a:rPr lang="en-US" sz="2400" dirty="0">
                    <a:hlinkClick r:id="rId2"/>
                  </a:rPr>
                  <a:t>https://arxiv.org/pdf/2005.00687.pdf</a:t>
                </a:r>
                <a:endParaRPr lang="en-US" sz="2400" dirty="0"/>
              </a:p>
              <a:p>
                <a:pPr lvl="2"/>
                <a:r>
                  <a:rPr lang="en-US" sz="2400" dirty="0"/>
                  <a:t>3M docs (OGB)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sz="2400" dirty="0"/>
                  <a:t> docs (S2)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8DBAFCF8-EEA3-34FF-BD0B-76E6464360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164766" cy="4351338"/>
              </a:xfrm>
              <a:blipFill>
                <a:blip r:embed="rId3"/>
                <a:stretch>
                  <a:fillRect l="-2263" t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90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idx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BEBA06DC-1485-3E50-A612-AE4F23061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235" y="4567227"/>
            <a:ext cx="2961861" cy="20628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D0B1C6-9464-C85F-7E32-E5802AF7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 Benchmarks (e.g., OGB, </a:t>
            </a:r>
            <a:r>
              <a:rPr lang="en-US" dirty="0" err="1"/>
              <a:t>SciRepEval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are Small, Static &amp; Clean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D40EF8-5988-AFDF-8405-4296215EE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OGB (Open Graph Benchmark)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D2C385-316F-2BDA-35F5-77840A085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>
                <a:hlinkClick r:id="rId3"/>
              </a:rPr>
              <a:t>https://arxiv.org/pdf/2005.00687.pdf</a:t>
            </a:r>
            <a:r>
              <a:rPr lang="en-US" sz="2600" dirty="0"/>
              <a:t> </a:t>
            </a:r>
          </a:p>
          <a:p>
            <a:r>
              <a:rPr lang="en-US" dirty="0"/>
              <a:t>Nodes (papers): 3M</a:t>
            </a:r>
          </a:p>
          <a:p>
            <a:r>
              <a:rPr lang="en-US" dirty="0"/>
              <a:t>Static </a:t>
            </a:r>
          </a:p>
          <a:p>
            <a:pPr lvl="1"/>
            <a:r>
              <a:rPr lang="en-US" dirty="0"/>
              <a:t>(Frozen for KDD-2021 CUP)</a:t>
            </a:r>
          </a:p>
          <a:p>
            <a:pPr lvl="1"/>
            <a:r>
              <a:rPr lang="en-US" dirty="0"/>
              <a:t>Train: before 2017</a:t>
            </a:r>
          </a:p>
          <a:p>
            <a:pPr lvl="1"/>
            <a:r>
              <a:rPr lang="en-US" dirty="0"/>
              <a:t>Validation: 2018</a:t>
            </a:r>
          </a:p>
          <a:p>
            <a:pPr lvl="1"/>
            <a:r>
              <a:rPr lang="en-US" dirty="0"/>
              <a:t>Test: 2019</a:t>
            </a:r>
          </a:p>
          <a:p>
            <a:r>
              <a:rPr lang="en-US" dirty="0"/>
              <a:t>Nearly all papers have both</a:t>
            </a:r>
          </a:p>
          <a:p>
            <a:pPr lvl="1"/>
            <a:r>
              <a:rPr lang="en-US" dirty="0"/>
              <a:t>Vectors (from word2vec)</a:t>
            </a:r>
          </a:p>
          <a:p>
            <a:pPr lvl="1"/>
            <a:r>
              <a:rPr lang="en-US" dirty="0"/>
              <a:t>Links (from citation graph)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820F1-ABD7-A4CF-C5BB-E62646C57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S2 (Semantic Scholar)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E337DC-50DA-C767-9EC0-BF522BF9904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Nodes (papers): 200+ M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/>
              <a:t>Doubles every 9 years</a:t>
            </a:r>
          </a:p>
          <a:p>
            <a:r>
              <a:rPr lang="en-US" dirty="0"/>
              <a:t>Many papers with missing values</a:t>
            </a:r>
          </a:p>
          <a:p>
            <a:pPr lvl="1"/>
            <a:r>
              <a:rPr lang="en-US" dirty="0"/>
              <a:t>Many missing vectors</a:t>
            </a:r>
          </a:p>
          <a:p>
            <a:pPr lvl="2"/>
            <a:r>
              <a:rPr lang="en-US" dirty="0"/>
              <a:t>(because of missing abstracts)</a:t>
            </a:r>
          </a:p>
          <a:p>
            <a:pPr lvl="1"/>
            <a:r>
              <a:rPr lang="en-US" dirty="0"/>
              <a:t>Many missing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785FD-44F2-111E-A0B6-BF5E690D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689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"/>
          <p:cNvSpPr txBox="1">
            <a:spLocks noGrp="1"/>
          </p:cNvSpPr>
          <p:nvPr>
            <p:ph type="title"/>
          </p:nvPr>
        </p:nvSpPr>
        <p:spPr>
          <a:xfrm>
            <a:off x="7038097" y="4870263"/>
            <a:ext cx="3407929" cy="8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Benchmarks</a:t>
            </a:r>
            <a:endParaRPr dirty="0"/>
          </a:p>
        </p:txBody>
      </p:sp>
      <p:graphicFrame>
        <p:nvGraphicFramePr>
          <p:cNvPr id="611" name="Google Shape;611;p55"/>
          <p:cNvGraphicFramePr/>
          <p:nvPr/>
        </p:nvGraphicFramePr>
        <p:xfrm>
          <a:off x="322134" y="443434"/>
          <a:ext cx="11360767" cy="21045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21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2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6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Dataset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#N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#E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Node Raw Features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ogbl-citation2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31M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128 (eg. word2vec)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Semantic scholar 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solidFill>
                            <a:schemeClr val="dk1"/>
                          </a:solidFill>
                        </a:rPr>
                        <a:t>200M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2B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768 (eg. Bert)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2" name="Google Shape;612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pic>
        <p:nvPicPr>
          <p:cNvPr id="613" name="Google Shape;6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201" y="1924301"/>
            <a:ext cx="4818132" cy="48181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2;p14">
            <a:extLst>
              <a:ext uri="{FF2B5EF4-FFF2-40B4-BE49-F238E27FC236}">
                <a16:creationId xmlns:a16="http://schemas.microsoft.com/office/drawing/2014/main" id="{4D6C763B-B1A0-EC59-4B84-A372AD277CD9}"/>
              </a:ext>
            </a:extLst>
          </p:cNvPr>
          <p:cNvSpPr/>
          <p:nvPr/>
        </p:nvSpPr>
        <p:spPr>
          <a:xfrm>
            <a:off x="7704881" y="3056544"/>
            <a:ext cx="1907471" cy="872754"/>
          </a:xfrm>
          <a:prstGeom prst="wedgeRoundRectCallout">
            <a:avLst>
              <a:gd name="adj1" fmla="val -26910"/>
              <a:gd name="adj2" fmla="val -8926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GBs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TBs</a:t>
            </a:r>
            <a:endParaRPr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EDE7-59A1-EAAD-6CF9-B5B051F8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Standard Benchmarks are Small, Static &amp; Clean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292FC-A670-4499-EFD6-64A83E098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S2 (Semantic Scholar)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16CA9-E038-6192-F13C-B8F081627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SciRepEval</a:t>
            </a:r>
            <a:r>
              <a:rPr lang="en-US" dirty="0"/>
              <a:t>: Fewer Missing Values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F712B-9D7A-17EF-B180-9DE33462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D3B11B-9F64-430A-C298-F2C09329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  <p:pic>
        <p:nvPicPr>
          <p:cNvPr id="9" name="Content Placeholder 8" descr="A table with numbers and text&#10;&#10;Description automatically generated">
            <a:extLst>
              <a:ext uri="{FF2B5EF4-FFF2-40B4-BE49-F238E27FC236}">
                <a16:creationId xmlns:a16="http://schemas.microsoft.com/office/drawing/2014/main" id="{2903BBA9-78E8-796C-2C60-B682DF84C8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939749" y="2824789"/>
            <a:ext cx="6559825" cy="3275312"/>
          </a:xfrm>
          <a:prstGeom prst="rect">
            <a:avLst/>
          </a:prstGeom>
        </p:spPr>
      </p:pic>
      <p:pic>
        <p:nvPicPr>
          <p:cNvPr id="10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89762E96-D4D7-132B-0A34-53531346C2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9" y="2551246"/>
            <a:ext cx="3715820" cy="2587959"/>
          </a:xfrm>
        </p:spPr>
      </p:pic>
    </p:spTree>
    <p:extLst>
      <p:ext uri="{BB962C8B-B14F-4D97-AF65-F5344CB8AC3E}">
        <p14:creationId xmlns:p14="http://schemas.microsoft.com/office/powerpoint/2010/main" val="3180065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id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etc</a:t>
                </a:r>
                <a:endParaRPr lang="en-US" dirty="0"/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262" y="2707010"/>
            <a:ext cx="4449148" cy="3098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/>
              <p:nvPr/>
            </p:nvSpPr>
            <p:spPr>
              <a:xfrm>
                <a:off x="10317221" y="5787331"/>
                <a:ext cx="5118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221" y="5787331"/>
                <a:ext cx="511826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/>
              <p:nvPr/>
            </p:nvSpPr>
            <p:spPr>
              <a:xfrm>
                <a:off x="8045231" y="5796336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231" y="5796336"/>
                <a:ext cx="312906" cy="430887"/>
              </a:xfrm>
              <a:prstGeom prst="rect">
                <a:avLst/>
              </a:prstGeom>
              <a:blipFill>
                <a:blip r:embed="rId5"/>
                <a:stretch>
                  <a:fillRect l="-26923" r="-2307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21619" y="238326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7835944" y="786813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944" y="786813"/>
                <a:ext cx="2652521" cy="547458"/>
              </a:xfrm>
              <a:prstGeom prst="rect">
                <a:avLst/>
              </a:prstGeom>
              <a:blipFill>
                <a:blip r:embed="rId5"/>
                <a:stretch>
                  <a:fillRect t="-6667" r="-47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15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missing&#10;&#10;Description automatically generated">
            <a:extLst>
              <a:ext uri="{FF2B5EF4-FFF2-40B4-BE49-F238E27FC236}">
                <a16:creationId xmlns:a16="http://schemas.microsoft.com/office/drawing/2014/main" id="{721BAE1F-9684-8F5F-35CE-4DDC3BAB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373" y="-92349"/>
            <a:ext cx="4651097" cy="46510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3A509-7EBF-EDD0-5033-A0089A7C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Proposal: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1AF87-FBC6-9D07-EA33-57704BC22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90676"/>
            <a:ext cx="7139609" cy="3988489"/>
          </a:xfrm>
        </p:spPr>
        <p:txBody>
          <a:bodyPr/>
          <a:lstStyle/>
          <a:p>
            <a:r>
              <a:rPr lang="en-US" dirty="0"/>
              <a:t>Research Questions:</a:t>
            </a:r>
          </a:p>
          <a:p>
            <a:pPr lvl="1"/>
            <a:r>
              <a:rPr lang="en-US" dirty="0"/>
              <a:t>How do performance/coverage scale </a:t>
            </a:r>
          </a:p>
          <a:p>
            <a:pPr lvl="2"/>
            <a:r>
              <a:rPr lang="en-US" dirty="0"/>
              <a:t>with size of citation graph?</a:t>
            </a:r>
          </a:p>
          <a:p>
            <a:pPr lvl="1"/>
            <a:r>
              <a:rPr lang="en-US" dirty="0"/>
              <a:t>How do losses scale with time?</a:t>
            </a:r>
          </a:p>
          <a:p>
            <a:pPr lvl="2"/>
            <a:r>
              <a:rPr lang="en-US" dirty="0"/>
              <a:t>Weather forecasting:</a:t>
            </a:r>
          </a:p>
          <a:p>
            <a:pPr lvl="2"/>
            <a:r>
              <a:rPr lang="en-US" dirty="0"/>
              <a:t>Short-term is easier than long-term</a:t>
            </a:r>
          </a:p>
          <a:p>
            <a:pPr lvl="1"/>
            <a:r>
              <a:rPr lang="en-US" dirty="0"/>
              <a:t>Better together: Multiple reps </a:t>
            </a:r>
            <a:r>
              <a:rPr lang="en-US" dirty="0">
                <a:sym typeface="Wingdings" pitchFamily="2" charset="2"/>
              </a:rPr>
              <a:t> Ensembles</a:t>
            </a:r>
            <a:endParaRPr lang="en-US" dirty="0"/>
          </a:p>
        </p:txBody>
      </p:sp>
      <p:pic>
        <p:nvPicPr>
          <p:cNvPr id="8" name="Content Placeholder 7" descr="A graph showing the growth of a company&#10;&#10;Description automatically generated">
            <a:extLst>
              <a:ext uri="{FF2B5EF4-FFF2-40B4-BE49-F238E27FC236}">
                <a16:creationId xmlns:a16="http://schemas.microsoft.com/office/drawing/2014/main" id="{7B645A9F-D395-FF5A-120B-AA8D39225B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374374" y="4280693"/>
            <a:ext cx="9915939" cy="264425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63CBB-BED3-7874-E5E2-A30A0F831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F3B54-92E9-2A8A-1741-1E23F6DA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10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D4A30E-9113-38DA-A882-E1B2EE98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 &amp; Evaluations:</a:t>
            </a:r>
            <a:br>
              <a:rPr lang="en-US" dirty="0"/>
            </a:br>
            <a:r>
              <a:rPr lang="en-US" dirty="0"/>
              <a:t>How do losses scale with size of citation graph?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628C18-0EE9-6676-E4D5-839DB3A11F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will distribute</a:t>
            </a:r>
          </a:p>
          <a:p>
            <a:pPr lvl="1"/>
            <a:r>
              <a:rPr lang="en-US" dirty="0"/>
              <a:t>Bins: </a:t>
            </a:r>
            <a:r>
              <a:rPr lang="en-US" dirty="0" err="1"/>
              <a:t>CorpusIds</a:t>
            </a:r>
            <a:endParaRPr lang="en-US" dirty="0"/>
          </a:p>
          <a:p>
            <a:pPr lvl="1"/>
            <a:r>
              <a:rPr lang="en-US" dirty="0"/>
              <a:t>Graphs &amp; Embeddings for bins</a:t>
            </a:r>
          </a:p>
          <a:p>
            <a:pPr lvl="2"/>
            <a:r>
              <a:rPr lang="en-US" dirty="0"/>
              <a:t>with indexes for ANN</a:t>
            </a:r>
          </a:p>
          <a:p>
            <a:pPr lvl="1"/>
            <a:r>
              <a:rPr lang="en-US" dirty="0"/>
              <a:t>Benchmarks for Experiments</a:t>
            </a:r>
          </a:p>
          <a:p>
            <a:pPr lvl="2"/>
            <a:r>
              <a:rPr lang="en-US" dirty="0"/>
              <a:t>Intrinsic</a:t>
            </a:r>
          </a:p>
          <a:p>
            <a:pPr lvl="3"/>
            <a:r>
              <a:rPr lang="en-US" dirty="0"/>
              <a:t>Perplexity</a:t>
            </a:r>
          </a:p>
          <a:p>
            <a:pPr lvl="3"/>
            <a:r>
              <a:rPr lang="en-US" dirty="0"/>
              <a:t>Random Walk</a:t>
            </a:r>
          </a:p>
          <a:p>
            <a:pPr lvl="3"/>
            <a:r>
              <a:rPr lang="en-US" dirty="0"/>
              <a:t>Year Prediction</a:t>
            </a:r>
          </a:p>
          <a:p>
            <a:pPr lvl="3"/>
            <a:r>
              <a:rPr lang="en-US" dirty="0"/>
              <a:t>Related-Work Hypothesis</a:t>
            </a:r>
          </a:p>
          <a:p>
            <a:pPr lvl="2"/>
            <a:r>
              <a:rPr lang="en-US" dirty="0"/>
              <a:t>Extrinsic</a:t>
            </a:r>
          </a:p>
          <a:p>
            <a:pPr lvl="3"/>
            <a:r>
              <a:rPr lang="en-US" dirty="0"/>
              <a:t>Link Prediction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761E0C-42F4-A2B2-5F6A-46C6CEF25B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  <a:p>
            <a:pPr lvl="1"/>
            <a:r>
              <a:rPr lang="en-US" dirty="0"/>
              <a:t>Perplexity Experiments </a:t>
            </a:r>
          </a:p>
          <a:p>
            <a:pPr lvl="2"/>
            <a:r>
              <a:rPr lang="en-US" dirty="0" err="1"/>
              <a:t>Abteen</a:t>
            </a:r>
            <a:endParaRPr lang="en-US" dirty="0"/>
          </a:p>
          <a:p>
            <a:pPr lvl="1"/>
            <a:r>
              <a:rPr lang="en-US" dirty="0"/>
              <a:t>Random Walk Experiments</a:t>
            </a:r>
          </a:p>
          <a:p>
            <a:pPr lvl="2"/>
            <a:r>
              <a:rPr lang="en-US" dirty="0"/>
              <a:t>Peter, Ken</a:t>
            </a:r>
          </a:p>
          <a:p>
            <a:pPr lvl="1"/>
            <a:r>
              <a:rPr lang="en-US" dirty="0"/>
              <a:t>Link Prediction Experiments</a:t>
            </a:r>
          </a:p>
          <a:p>
            <a:pPr lvl="2"/>
            <a:r>
              <a:rPr lang="en-US" dirty="0"/>
              <a:t>Peter</a:t>
            </a:r>
          </a:p>
          <a:p>
            <a:pPr lvl="1"/>
            <a:r>
              <a:rPr lang="en-US" dirty="0"/>
              <a:t>Year Prediction</a:t>
            </a:r>
          </a:p>
          <a:p>
            <a:pPr lvl="2"/>
            <a:r>
              <a:rPr lang="en-US" dirty="0"/>
              <a:t>Melissa, Shabnam</a:t>
            </a:r>
          </a:p>
          <a:p>
            <a:pPr lvl="1"/>
            <a:r>
              <a:rPr lang="en-US" dirty="0"/>
              <a:t>Related-Work Hypothesis</a:t>
            </a:r>
          </a:p>
          <a:p>
            <a:pPr lvl="2"/>
            <a:r>
              <a:rPr lang="en-US" dirty="0"/>
              <a:t>Rodolfo, John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6F8D4-C744-3D91-5C62-FA53E85DC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302F0-800D-4983-C18D-11DA71E3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28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 (S2): Significant Effort    </a:t>
            </a:r>
            <a:r>
              <a:rPr lang="en" sz="24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3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  <p:extLst>
      <p:ext uri="{BB962C8B-B14F-4D97-AF65-F5344CB8AC3E}">
        <p14:creationId xmlns:p14="http://schemas.microsoft.com/office/powerpoint/2010/main" val="3082203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8B39-BECA-20AE-9E77-4749C813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 time and space scale with size of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DE240-FA8A-30A2-4ED2-36B3EAB7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  <a:p>
            <a:pPr lvl="1"/>
            <a:r>
              <a:rPr lang="en-US" dirty="0"/>
              <a:t>Standard Embeddings</a:t>
            </a:r>
          </a:p>
          <a:p>
            <a:pPr lvl="2"/>
            <a:r>
              <a:rPr lang="en-US" dirty="0"/>
              <a:t>Specter,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LinkBERT</a:t>
            </a:r>
            <a:endParaRPr lang="en-US" dirty="0"/>
          </a:p>
          <a:p>
            <a:pPr lvl="1"/>
            <a:r>
              <a:rPr lang="en-US" dirty="0"/>
              <a:t>Proposed embedding (</a:t>
            </a:r>
            <a:r>
              <a:rPr lang="en-US" dirty="0" err="1"/>
              <a:t>ProNE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Ben, 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70EDB-AEC0-199D-538F-785FE152B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8233-DB1E-1752-6F64-510CD796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78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9A77-5233-276D-EE1B-FE234F270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Approximate Nearest Neighbors in External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0886-AD51-DDE8-A906-3E6C97A0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333693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168F-37A7-9E45-465B-791A1109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2C1A-0170-B900-E80C-F5AE711B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Well established: </a:t>
            </a:r>
          </a:p>
          <a:p>
            <a:pPr lvl="1"/>
            <a:r>
              <a:rPr lang="en-US" dirty="0"/>
              <a:t>Memory resident solutions (</a:t>
            </a:r>
            <a:r>
              <a:rPr lang="en-US" dirty="0">
                <a:hlinkClick r:id="rId2"/>
              </a:rPr>
              <a:t>annoy</a:t>
            </a:r>
            <a:r>
              <a:rPr lang="en-US" dirty="0"/>
              <a:t>)</a:t>
            </a:r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External memory</a:t>
            </a:r>
          </a:p>
          <a:p>
            <a:pPr lvl="1"/>
            <a:r>
              <a:rPr lang="en-US" dirty="0" err="1"/>
              <a:t>mmap</a:t>
            </a:r>
            <a:endParaRPr lang="en-US" dirty="0"/>
          </a:p>
          <a:p>
            <a:pPr lvl="1"/>
            <a:r>
              <a:rPr lang="en-US" dirty="0"/>
              <a:t>Embarrassingly parallel </a:t>
            </a:r>
          </a:p>
          <a:p>
            <a:r>
              <a:rPr lang="en-US" dirty="0"/>
              <a:t>Standard evaluation benchmark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https://ann-</a:t>
            </a:r>
            <a:r>
              <a:rPr lang="en-US" dirty="0">
                <a:solidFill>
                  <a:srgbClr val="A0CDFF"/>
                </a:solidFill>
                <a:effectLst/>
                <a:hlinkClick r:id="rId3"/>
              </a:rPr>
              <a:t>ben</a:t>
            </a:r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chmarks.com/</a:t>
            </a:r>
            <a:r>
              <a:rPr lang="en-US" dirty="0">
                <a:solidFill>
                  <a:srgbClr val="090909"/>
                </a:solidFill>
                <a:effectLst/>
              </a:rPr>
              <a:t> </a:t>
            </a:r>
          </a:p>
          <a:p>
            <a:pPr lvl="1"/>
            <a:r>
              <a:rPr lang="en-US" dirty="0"/>
              <a:t>May not address advantages of proposed solution</a:t>
            </a:r>
          </a:p>
          <a:p>
            <a:pPr lvl="2"/>
            <a:r>
              <a:rPr lang="en-US" dirty="0"/>
              <a:t>Indexing time: small memory footprint during indexing, embarrassingly parallel</a:t>
            </a:r>
          </a:p>
          <a:p>
            <a:pPr lvl="2"/>
            <a:r>
              <a:rPr lang="en-US" dirty="0"/>
              <a:t>Inference time: small memory footprint, quick startup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23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with Embeddings: Annoy / </a:t>
            </a:r>
            <a:r>
              <a:rPr lang="en-US" dirty="0" err="1"/>
              <a:t>Faiss</a:t>
            </a:r>
            <a:r>
              <a:rPr lang="en-US" dirty="0"/>
              <a:t> Approximate Nearest Neighbors (ANN)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6096000" y="4017307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19800" y="1776613"/>
            <a:ext cx="6214615" cy="2154769"/>
          </a:xfrm>
        </p:spPr>
      </p:pic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D9B2-220B-BE0F-2523-9A5AA28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N: # of documents in collection (200M)</a:t>
                </a:r>
              </a:p>
              <a:p>
                <a:r>
                  <a:rPr lang="en-US" dirty="0"/>
                  <a:t>K: # of hidden dimensions (768)</a:t>
                </a:r>
              </a:p>
              <a:p>
                <a:r>
                  <a:rPr lang="en-US" dirty="0"/>
                  <a:t>B: # number of random bytes to use for computing an index (6)</a:t>
                </a:r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Examples: </a:t>
                </a:r>
              </a:p>
              <a:p>
                <a:pPr lvl="2"/>
                <a:r>
                  <a:rPr lang="en-US" dirty="0"/>
                  <a:t>specter embedding: based on titles and abstracts</a:t>
                </a:r>
              </a:p>
              <a:p>
                <a:pPr lvl="2"/>
                <a:r>
                  <a:rPr lang="en-US" dirty="0"/>
                  <a:t>proposed embedding: </a:t>
                </a:r>
                <a:r>
                  <a:rPr lang="en-US" dirty="0" err="1"/>
                  <a:t>ProNE</a:t>
                </a:r>
                <a:r>
                  <a:rPr lang="en-US" dirty="0"/>
                  <a:t> encodings of citation graph</a:t>
                </a:r>
              </a:p>
              <a:p>
                <a:pPr lvl="2"/>
                <a:r>
                  <a:rPr lang="en-US" dirty="0"/>
                  <a:t>citing sentences embedding: specter embeddings of citing sentences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Index: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/>
                  <a:t>permutation on N</a:t>
                </a:r>
              </a:p>
              <a:p>
                <a:pPr lvl="1"/>
                <a:r>
                  <a:rPr lang="en-US" dirty="0"/>
                  <a:t>Desiderata: papers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should be similar (large cosines)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[1+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):,]) should be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5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4DB-7DDE-AD15-D8C0-EDE0D1C6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/>
              <a:t>Memory Mapping </a:t>
            </a:r>
            <a:br>
              <a:rPr lang="en-US" dirty="0"/>
            </a:br>
            <a:r>
              <a:rPr lang="en-US" sz="3200" dirty="0"/>
              <a:t>(</a:t>
            </a:r>
            <a:r>
              <a:rPr lang="en-US" sz="3200" dirty="0" err="1"/>
              <a:t>mmap</a:t>
            </a:r>
            <a:r>
              <a:rPr lang="en-US" sz="3200" dirty="0"/>
              <a:t> in C; </a:t>
            </a:r>
            <a:r>
              <a:rPr lang="en-US" sz="3200" i="0" dirty="0" err="1">
                <a:solidFill>
                  <a:srgbClr val="013243"/>
                </a:solidFill>
                <a:effectLst/>
              </a:rPr>
              <a:t>numpy.memmap</a:t>
            </a:r>
            <a:r>
              <a:rPr lang="en-US" sz="3200" i="0" dirty="0">
                <a:solidFill>
                  <a:srgbClr val="013243"/>
                </a:solidFill>
                <a:effectLst/>
              </a:rPr>
              <a:t> in Python)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04D4-D892-3CD2-6409-AC2E57625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7583"/>
            <a:ext cx="10515600" cy="41493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900" dirty="0">
                <a:solidFill>
                  <a:srgbClr val="3100FF"/>
                </a:solidFill>
                <a:effectLst/>
                <a:latin typeface="Menlo" panose="020B0609030804020204" pitchFamily="49" charset="0"/>
              </a:rPr>
              <a:t>map_int64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):</a:t>
            </a:r>
            <a:endParaRPr lang="en-US" sz="1900" dirty="0">
              <a:solidFill>
                <a:srgbClr val="3100F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900" dirty="0" err="1">
                <a:solidFill>
                  <a:srgbClr val="A34F0A"/>
                </a:solidFill>
                <a:effectLst/>
                <a:latin typeface="Menlo" panose="020B0609030804020204" pitchFamily="49" charset="0"/>
              </a:rPr>
              <a:t>fn_len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os.path.getsize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900" dirty="0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np.me</a:t>
            </a:r>
            <a:r>
              <a:rPr lang="en-US" sz="1900" dirty="0" err="1">
                <a:solidFill>
                  <a:srgbClr val="A0CDFF"/>
                </a:solidFill>
                <a:effectLst/>
                <a:latin typeface="Menlo" panose="020B0609030804020204" pitchFamily="49" charset="0"/>
              </a:rPr>
              <a:t>mmap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=np.int64, shape=(</a:t>
            </a:r>
            <a:r>
              <a:rPr lang="en-US" sz="1900" dirty="0">
                <a:solidFill>
                  <a:srgbClr val="56547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fn_len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/8)), mode=</a:t>
            </a:r>
            <a:r>
              <a:rPr lang="en-US" sz="1900" dirty="0">
                <a:solidFill>
                  <a:srgbClr val="890E5F"/>
                </a:solidFill>
                <a:effectLst/>
                <a:latin typeface="Menlo" panose="020B0609030804020204" pitchFamily="49" charset="0"/>
              </a:rPr>
              <a:t>'r'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longs = (</a:t>
            </a:r>
            <a:r>
              <a:rPr lang="en-US" sz="1900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mmapfile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(av[++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], &amp;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nlongs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nlongs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/= </a:t>
            </a:r>
            <a:r>
              <a:rPr lang="en-US" sz="1900" dirty="0" err="1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-US" sz="19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/>
              <a:t>Loads a large file (embedding) quickly</a:t>
            </a:r>
          </a:p>
          <a:p>
            <a:pPr lvl="1"/>
            <a:r>
              <a:rPr lang="en-US" dirty="0"/>
              <a:t>by adding file on disk to page table (without copying the contents)</a:t>
            </a:r>
          </a:p>
          <a:p>
            <a:pPr lvl="1"/>
            <a:r>
              <a:rPr lang="en-US" dirty="0"/>
              <a:t>returns a pointer to the contents (and the size of object in bytes)</a:t>
            </a:r>
          </a:p>
          <a:p>
            <a:r>
              <a:rPr lang="en-US" dirty="0"/>
              <a:t>If you dereference a pointer to virtual memory,</a:t>
            </a:r>
          </a:p>
          <a:p>
            <a:pPr lvl="1"/>
            <a:r>
              <a:rPr lang="en-US" dirty="0"/>
              <a:t>there could be a page fault (if the page is not in physical memory)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93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8E9A-D883-1936-B550-55F2C29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be done in external memory</a:t>
            </a:r>
            <a:br>
              <a:rPr lang="en-US" dirty="0"/>
            </a:br>
            <a:r>
              <a:rPr lang="en-US" dirty="0"/>
              <a:t>(Avoid loading embedding into memory)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Find </a:t>
                </a:r>
                <a:r>
                  <a:rPr lang="en-US" dirty="0" err="1"/>
                  <a:t>topN</a:t>
                </a:r>
                <a:r>
                  <a:rPr lang="en-US" dirty="0"/>
                  <a:t> nearby papers</a:t>
                </a:r>
              </a:p>
              <a:p>
                <a:pPr lvl="1"/>
                <a:r>
                  <a:rPr lang="en-US" dirty="0"/>
                  <a:t>Inputs:</a:t>
                </a:r>
              </a:p>
              <a:p>
                <a:pPr lvl="2"/>
                <a:r>
                  <a:rPr lang="en-US" dirty="0"/>
                  <a:t>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a paper id (long)</a:t>
                </a:r>
              </a:p>
              <a:p>
                <a:pPr lvl="2"/>
                <a:r>
                  <a:rPr lang="en-US" dirty="0"/>
                  <a:t>Map (optional): a mapping from paper ids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Embedding: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floats</m:t>
                    </m:r>
                  </m:oMath>
                </a14:m>
                <a:r>
                  <a:rPr lang="en-US" dirty="0"/>
                  <a:t> (stored on disk in a format convenient for </a:t>
                </a:r>
                <a:r>
                  <a:rPr lang="en-US" dirty="0" err="1"/>
                  <a:t>mmap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 set of indexes,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Each index is stored on disk in a format that is convenient for </a:t>
                </a:r>
                <a:r>
                  <a:rPr lang="en-US" dirty="0" err="1"/>
                  <a:t>mmap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list of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scores;  the list is sorted by scores</a:t>
                </a:r>
              </a:p>
              <a:p>
                <a:r>
                  <a:rPr lang="en-US" dirty="0"/>
                  <a:t>Create indexes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</a:t>
                </a:r>
              </a:p>
              <a:p>
                <a:pPr lvl="1"/>
                <a:r>
                  <a:rPr lang="en-US" dirty="0"/>
                  <a:t>Inputs: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(number of random bytes to compute)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can compute many indexes in parallel with different seeds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227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DD18-88A5-ADB8-2A27-A47CD45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52650-6D36-6079-FBFE-2EA6AD745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topN</a:t>
            </a:r>
            <a:r>
              <a:rPr lang="en-US" dirty="0"/>
              <a:t> nearby papers (easy)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candidates, c,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Score each candidate by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cos(M[q,:], M[c,:])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Claim: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 best of these candidates is close to best possible solution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if there are enough indexes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Create index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random bytes for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vectors in the embedding (see next slide)</a:t>
                </a:r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argsort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bytes each)</a:t>
                </a:r>
              </a:p>
              <a:p>
                <a:pPr lvl="1"/>
                <a:r>
                  <a:rPr lang="en-US" dirty="0" err="1"/>
                  <a:t>argsort</a:t>
                </a:r>
                <a:r>
                  <a:rPr lang="en-US" dirty="0"/>
                  <a:t> is done in memory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so memory requirement is manageable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No need to load embedding into memory (we can stream one vector at a time). </a:t>
                </a:r>
              </a:p>
              <a:p>
                <a:pPr lvl="1"/>
                <a:r>
                  <a:rPr lang="en-US" dirty="0"/>
                  <a:t>This is embarrassingly parallel </a:t>
                </a:r>
              </a:p>
              <a:p>
                <a:pPr lvl="2"/>
                <a:r>
                  <a:rPr lang="en-US" dirty="0"/>
                  <a:t>(we can create many indexes in parallel with different seeds)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78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074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for mapping vector,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1 bit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Use seed to generate,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 random vector with same length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map an embedding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Repeat recipe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 need to store random bytes</a:t>
                </a:r>
              </a:p>
              <a:p>
                <a:pPr lvl="1"/>
                <a:r>
                  <a:rPr lang="en-US" dirty="0"/>
                  <a:t>They can be created from seed (just in time)</a:t>
                </a:r>
              </a:p>
              <a:p>
                <a:r>
                  <a:rPr lang="en-US" dirty="0"/>
                  <a:t>Claim: Hamming Distances on random bytes are related to cosines (see plot)</a:t>
                </a:r>
              </a:p>
              <a:p>
                <a:pPr lvl="1"/>
                <a:r>
                  <a:rPr lang="en-US" dirty="0"/>
                  <a:t>Thus, 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relatively large cosines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  <a:blipFill>
                <a:blip r:embed="rId3"/>
                <a:stretch>
                  <a:fillRect l="-1107" t="-3198" r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23A14E-95BC-D0A2-9AB8-A7682106F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78092" y="1482986"/>
            <a:ext cx="5009889" cy="5009889"/>
          </a:xfrm>
        </p:spPr>
      </p:pic>
    </p:spTree>
    <p:extLst>
      <p:ext uri="{BB962C8B-B14F-4D97-AF65-F5344CB8AC3E}">
        <p14:creationId xmlns:p14="http://schemas.microsoft.com/office/powerpoint/2010/main" val="2331611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A1E943-4957-9430-694D-9529588227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Materializing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A1E943-4957-9430-694D-9529588227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7D23F6-5257-BFE3-64C8-74F82682401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Infeasible to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million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papers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sparse,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is dense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a sparse matrix</a:t>
                </a:r>
              </a:p>
              <a:p>
                <a:pPr lvl="1"/>
                <a:r>
                  <a:rPr lang="en-US" dirty="0"/>
                  <a:t>Mostly 0</a:t>
                </a:r>
              </a:p>
              <a:p>
                <a:pPr lvl="1"/>
                <a:r>
                  <a:rPr lang="en-US" dirty="0"/>
                  <a:t>Except for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7D23F6-5257-BFE3-64C8-74F826824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7AB35F-8A48-E98D-EE4C-267110CBD43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we can afford to compute cosines for pairs of papers near one another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In </a:t>
                </a:r>
                <a:r>
                  <a:rPr lang="en-US" dirty="0"/>
                  <a:t>this way,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contains ANN results for all pairs of papers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That covers all (most) of the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b="0" dirty="0"/>
                  <a:t>The web server </a:t>
                </a:r>
              </a:p>
              <a:p>
                <a:pPr lvl="1"/>
                <a:r>
                  <a:rPr lang="en-US" b="0" dirty="0"/>
                  <a:t>doesn’t need to run ANN</a:t>
                </a:r>
              </a:p>
              <a:p>
                <a:pPr lvl="1"/>
                <a:r>
                  <a:rPr lang="en-US" dirty="0"/>
                  <a:t>Simple table lookup into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7AB35F-8A48-E98D-EE4C-267110CBD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1956" t="-2616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F37EF-5AF0-EA25-DC89-DCE538D29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E20E3-11C2-A940-F6F3-EFA1FA404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9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 (S2)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701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D8C3-989A-2E1B-F016-55C92FC10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Authors, Venues, etc.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C49FB7E-A342-6851-63E0-0AD436B9D4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authors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venues</a:t>
                </a:r>
              </a:p>
              <a:p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are estimates of similar authors </a:t>
                </a:r>
              </a:p>
              <a:p>
                <a:pPr lvl="1"/>
                <a:r>
                  <a:rPr lang="en-US" dirty="0"/>
                  <a:t>and similar venues</a:t>
                </a:r>
              </a:p>
              <a:p>
                <a:r>
                  <a:rPr lang="en-US" dirty="0"/>
                  <a:t>Issues: normalization, storage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C49FB7E-A342-6851-63E0-0AD436B9D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DF28F-EC26-063B-241B-FE253F6EE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BA979-17A6-0F60-8162-7ABDEEE0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56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65C196-6CD3-52A4-DBDC-53FD42C71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47A569F-191F-2A59-681B-D1A00C49F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C3EB0-BEC9-1895-7E1B-EF59791D7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C05BBA-2B5E-6B1F-51AD-C79FFE38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37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873-DFE4-FE78-B581-8BA7C12D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Value: Author Contributions + Audience Appreciation</a:t>
            </a:r>
            <a:br>
              <a:rPr lang="en-US" sz="4000" dirty="0"/>
            </a:br>
            <a:r>
              <a:rPr lang="en-US" sz="4000" dirty="0"/>
              <a:t>(Literature is a conversation, like social media)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F6A21-D064-D9B1-FBBF-786A8F0D5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 Contributions</a:t>
            </a:r>
          </a:p>
          <a:p>
            <a:pPr lvl="1"/>
            <a:r>
              <a:rPr lang="en-US" dirty="0"/>
              <a:t>Time Invariant</a:t>
            </a:r>
          </a:p>
          <a:p>
            <a:pPr lvl="1"/>
            <a:r>
              <a:rPr lang="en-US" dirty="0"/>
              <a:t>Does not change after publication</a:t>
            </a:r>
          </a:p>
          <a:p>
            <a:r>
              <a:rPr lang="en-US" dirty="0"/>
              <a:t>Audience Appreciation</a:t>
            </a:r>
          </a:p>
          <a:p>
            <a:pPr lvl="1"/>
            <a:r>
              <a:rPr lang="en-US" dirty="0"/>
              <a:t>Evolves over time</a:t>
            </a:r>
          </a:p>
          <a:p>
            <a:pPr lvl="1"/>
            <a:r>
              <a:rPr lang="en-US" dirty="0"/>
              <a:t>Behavioral Signals</a:t>
            </a:r>
          </a:p>
          <a:p>
            <a:pPr lvl="2"/>
            <a:r>
              <a:rPr lang="en-US" dirty="0"/>
              <a:t>Views</a:t>
            </a:r>
          </a:p>
          <a:p>
            <a:pPr lvl="2"/>
            <a:r>
              <a:rPr lang="en-US" dirty="0"/>
              <a:t>Citations</a:t>
            </a:r>
          </a:p>
        </p:txBody>
      </p:sp>
      <p:pic>
        <p:nvPicPr>
          <p:cNvPr id="14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29FD0CD3-55A8-DCDB-13B3-DD2570C90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759" y="3429000"/>
            <a:ext cx="7509092" cy="3063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5CAE-F0AE-C05F-9F48-4DE2DD3D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684-EEDF-7FA0-EB87-A19DCCC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42</a:t>
            </a:fld>
            <a:endParaRPr lang="en-US"/>
          </a:p>
        </p:txBody>
      </p:sp>
      <p:pic>
        <p:nvPicPr>
          <p:cNvPr id="16" name="Picture 1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6526378-7E19-E707-3412-320D41D3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1783720"/>
            <a:ext cx="6073446" cy="158379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CBD77A7D-C7AA-16B1-27ED-EABE17720358}"/>
              </a:ext>
            </a:extLst>
          </p:cNvPr>
          <p:cNvSpPr/>
          <p:nvPr/>
        </p:nvSpPr>
        <p:spPr>
          <a:xfrm rot="10800000">
            <a:off x="7649429" y="45278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51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/>
                <a:r>
                  <a:rPr lang="en-US" dirty="0"/>
                  <a:t>Audience appreciation (subsequent literature, secondary sources)</a:t>
                </a:r>
              </a:p>
              <a:p>
                <a:pPr lvl="2"/>
                <a:r>
                  <a:rPr lang="en-US" dirty="0"/>
                  <a:t>Citing sentences in subsequent literature explain why</a:t>
                </a:r>
              </a:p>
              <a:p>
                <a:pPr lvl="2"/>
                <a:r>
                  <a:rPr lang="en-US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43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410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Recommendations</a:t>
                </a:r>
              </a:p>
              <a:p>
                <a:pPr lvl="1"/>
                <a:r>
                  <a:rPr lang="en-US" dirty="0"/>
                  <a:t>What should I read?</a:t>
                </a:r>
              </a:p>
              <a:p>
                <a:pPr lvl="1"/>
                <a:r>
                  <a:rPr lang="en-US" dirty="0"/>
                  <a:t>What should I cite?</a:t>
                </a:r>
              </a:p>
              <a:p>
                <a:r>
                  <a:rPr lang="en-US" dirty="0"/>
                  <a:t>Finding experts (</a:t>
                </a:r>
                <a:r>
                  <a:rPr lang="en-US" i="1" dirty="0"/>
                  <a:t>who knows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Similar to above, but answer is a contact (as opposed to a paper)</a:t>
                </a:r>
              </a:p>
              <a:p>
                <a:r>
                  <a:rPr lang="en-US" dirty="0"/>
                  <a:t>Routing submissions to reviewers</a:t>
                </a:r>
              </a:p>
              <a:p>
                <a:pPr lvl="1"/>
                <a:r>
                  <a:rPr lang="en-US" dirty="0"/>
                  <a:t>Features: titles, abstracts, full text, references</a:t>
                </a:r>
              </a:p>
              <a:p>
                <a:r>
                  <a:rPr lang="en-US" dirty="0"/>
                  <a:t>Summarization (of sets of documents): </a:t>
                </a:r>
              </a:p>
              <a:p>
                <a:pPr lvl="1"/>
                <a:r>
                  <a:rPr lang="en-US" dirty="0"/>
                  <a:t>Standard methods (e.g., </a:t>
                </a:r>
                <a:r>
                  <a:rPr lang="en-US" dirty="0" err="1"/>
                  <a:t>tl;dr</a:t>
                </a:r>
                <a:r>
                  <a:rPr lang="en-US" dirty="0"/>
                  <a:t>): summarize each doc, one at a time</a:t>
                </a:r>
              </a:p>
              <a:p>
                <a:pPr lvl="1"/>
                <a:r>
                  <a:rPr lang="en-US" dirty="0"/>
                  <a:t>Alternative: capture similarities &amp; differences among clusters</a:t>
                </a:r>
              </a:p>
              <a:p>
                <a:pPr lvl="2"/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2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Writers;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Now; 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1E6-3806-03A0-599D-885A285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Bad/Misleading Values:</a:t>
            </a:r>
            <a:br>
              <a:rPr lang="en-US" dirty="0"/>
            </a:br>
            <a:r>
              <a:rPr lang="en-US" dirty="0"/>
              <a:t>Redundancy </a:t>
            </a:r>
            <a:r>
              <a:rPr lang="en-US" dirty="0">
                <a:sym typeface="Wingdings" pitchFamily="2" charset="2"/>
              </a:rPr>
              <a:t> Robustness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parse documents</a:t>
                </a:r>
              </a:p>
              <a:p>
                <a:r>
                  <a:rPr lang="en-US" dirty="0"/>
                  <a:t>Abstracts can be wrong </a:t>
                </a:r>
              </a:p>
              <a:p>
                <a:endParaRPr lang="en-US" dirty="0"/>
              </a:p>
              <a:p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Error detection</a:t>
                </a:r>
              </a:p>
              <a:p>
                <a:pPr lvl="1"/>
                <a:r>
                  <a:rPr lang="en-US" dirty="0"/>
                  <a:t>Specter: depends on abstracts</a:t>
                </a:r>
              </a:p>
              <a:p>
                <a:pPr lvl="1"/>
                <a:r>
                  <a:rPr lang="en-US" dirty="0"/>
                  <a:t>Proposed: depends on links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</a:t>
                </a:r>
              </a:p>
              <a:p>
                <a:pPr lvl="1"/>
                <a:r>
                  <a:rPr lang="en-US" dirty="0"/>
                  <a:t>one of them is probably wrong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BE2E5-1506-E9BD-5847-92E47783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8A5-D986-BFB3-09C7-EC25F03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217511D-8872-3DA6-7667-A3651CA0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5498811"/>
            <a:ext cx="7772400" cy="13563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1C407F-C0D4-65A4-379A-89DBC6531CFF}"/>
              </a:ext>
            </a:extLst>
          </p:cNvPr>
          <p:cNvSpPr/>
          <p:nvPr/>
        </p:nvSpPr>
        <p:spPr>
          <a:xfrm>
            <a:off x="2998519" y="5611092"/>
            <a:ext cx="1419101" cy="1110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B3622-2D74-B945-19E7-D4FF3147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</a:t>
                </a:r>
              </a:p>
              <a:p>
                <a:pPr lvl="1"/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935D6F1-BDD2-F4C4-17DD-221140344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8256" y="219848"/>
            <a:ext cx="6359171" cy="63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62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0690" cy="1325563"/>
          </a:xfrm>
        </p:spPr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8A4D6-D024-18CA-D75C-2E95BBF7F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0" y="92075"/>
            <a:ext cx="6400800" cy="64008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F5DBBEE7-490E-9AA9-2A95-8CDED4FBC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76" y="23735"/>
            <a:ext cx="9021350" cy="6492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878" y="540834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3871331" y="3958439"/>
            <a:ext cx="1681976" cy="1289642"/>
          </a:xfrm>
          <a:prstGeom prst="wedgeRoundRectCallout">
            <a:avLst>
              <a:gd name="adj1" fmla="val -196681"/>
              <a:gd name="adj2" fmla="val -190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/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solidFill>
                <a:schemeClr val="accent1"/>
              </a:solid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Embedding: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(N=200M papers,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and K=768 dims) </a:t>
                </a:r>
              </a:p>
            </p:txBody>
          </p:sp>
        </mc:Choice>
        <mc:Fallback xmlns=""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0411" y="0"/>
            <a:ext cx="5582210" cy="3887845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4AB4F-7FB7-0DF7-3F7F-7F0FBDEA3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99265"/>
              </p:ext>
            </p:extLst>
          </p:nvPr>
        </p:nvGraphicFramePr>
        <p:xfrm>
          <a:off x="4783873" y="4157946"/>
          <a:ext cx="7069872" cy="2198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624">
                  <a:extLst>
                    <a:ext uri="{9D8B030D-6E8A-4147-A177-3AD203B41FA5}">
                      <a16:colId xmlns:a16="http://schemas.microsoft.com/office/drawing/2014/main" val="87053574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269090902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318840411"/>
                    </a:ext>
                  </a:extLst>
                </a:gridCol>
              </a:tblGrid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Pairs (Rand Walk)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Embedding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7879213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3,469,964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Proposed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5098279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78%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2,707,857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753772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1,216,506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SciNCL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4869951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1,201,561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1083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A9D20F-CEE7-0316-8DCA-2793902C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46" y="2818548"/>
            <a:ext cx="3902927" cy="3902927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3EBEA2A-5E28-59D4-8597-93125CC09EBE}"/>
              </a:ext>
            </a:extLst>
          </p:cNvPr>
          <p:cNvSpPr/>
          <p:nvPr/>
        </p:nvSpPr>
        <p:spPr>
          <a:xfrm>
            <a:off x="2105306" y="5639961"/>
            <a:ext cx="2743200" cy="1025990"/>
          </a:xfrm>
          <a:prstGeom prst="wedgeRoundRectCallout">
            <a:avLst>
              <a:gd name="adj1" fmla="val 78054"/>
              <a:gd name="adj2" fmla="val -77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provides embeddings  (but not abstracts) </a:t>
            </a:r>
          </a:p>
          <a:p>
            <a:pPr algn="ctr"/>
            <a:r>
              <a:rPr lang="en-US" dirty="0"/>
              <a:t>for many papers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D68970C-7BCD-6765-EF82-A34E540BF4ED}"/>
              </a:ext>
            </a:extLst>
          </p:cNvPr>
          <p:cNvSpPr/>
          <p:nvPr/>
        </p:nvSpPr>
        <p:spPr>
          <a:xfrm>
            <a:off x="1264061" y="4519109"/>
            <a:ext cx="3192037" cy="811715"/>
          </a:xfrm>
          <a:prstGeom prst="wedgeRoundRectCallout">
            <a:avLst>
              <a:gd name="adj1" fmla="val 75259"/>
              <a:gd name="adj2" fmla="val -56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 Evaluations do not address coverage issues</a:t>
            </a:r>
          </a:p>
        </p:txBody>
      </p:sp>
    </p:spTree>
    <p:extLst>
      <p:ext uri="{BB962C8B-B14F-4D97-AF65-F5344CB8AC3E}">
        <p14:creationId xmlns:p14="http://schemas.microsoft.com/office/powerpoint/2010/main" val="76424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DD9-0FC3-BF4F-0BB7-3496460E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5" y="2544247"/>
            <a:ext cx="2884714" cy="1325563"/>
          </a:xfrm>
        </p:spPr>
        <p:txBody>
          <a:bodyPr/>
          <a:lstStyle/>
          <a:p>
            <a:r>
              <a:rPr lang="en-US" dirty="0"/>
              <a:t>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F633-146D-F9F1-B8BE-4718465C3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439" y="3986934"/>
            <a:ext cx="4386451" cy="2295113"/>
          </a:xfrm>
        </p:spPr>
        <p:txBody>
          <a:bodyPr/>
          <a:lstStyle/>
          <a:p>
            <a:r>
              <a:rPr lang="en-US" dirty="0"/>
              <a:t>Snippets</a:t>
            </a:r>
          </a:p>
          <a:p>
            <a:r>
              <a:rPr lang="en-US" dirty="0"/>
              <a:t>titles, authors, abstracts</a:t>
            </a:r>
          </a:p>
          <a:p>
            <a:r>
              <a:rPr lang="en-US" dirty="0" err="1"/>
              <a:t>tl;dr</a:t>
            </a:r>
            <a:r>
              <a:rPr lang="en-US" dirty="0"/>
              <a:t> (too long; didn’t read)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72A1-34D3-59AE-BD7C-A54E3ACB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D335-BBB3-4F2F-F3E8-C6D748BF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51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42328-9027-5664-4D66-1DB43020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6338" y="61547"/>
            <a:ext cx="8800605" cy="3983831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67C35E-5B2C-CB61-5147-11D50C95F7B8}"/>
              </a:ext>
            </a:extLst>
          </p:cNvPr>
          <p:cNvSpPr txBox="1">
            <a:spLocks/>
          </p:cNvSpPr>
          <p:nvPr/>
        </p:nvSpPr>
        <p:spPr>
          <a:xfrm>
            <a:off x="5061447" y="4061237"/>
            <a:ext cx="6739183" cy="229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 Perspective:</a:t>
            </a:r>
          </a:p>
          <a:p>
            <a:pPr lvl="1"/>
            <a:r>
              <a:rPr lang="en-US" dirty="0"/>
              <a:t>These snippets</a:t>
            </a:r>
          </a:p>
          <a:p>
            <a:r>
              <a:rPr lang="en-US" dirty="0"/>
              <a:t>Audience Perspective:</a:t>
            </a:r>
          </a:p>
          <a:p>
            <a:pPr lvl="1"/>
            <a:r>
              <a:rPr lang="en-US" dirty="0"/>
              <a:t>Do these snippets capture 7k citations?</a:t>
            </a:r>
          </a:p>
          <a:p>
            <a:pPr lvl="1"/>
            <a:r>
              <a:rPr lang="en-US" dirty="0"/>
              <a:t>Why is this paper important</a:t>
            </a:r>
          </a:p>
          <a:p>
            <a:pPr lvl="2"/>
            <a:r>
              <a:rPr lang="en-US" dirty="0"/>
              <a:t>to contemporary readers?</a:t>
            </a: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B3DEF1B2-4402-9831-21EA-B394663C6E4F}"/>
              </a:ext>
            </a:extLst>
          </p:cNvPr>
          <p:cNvSpPr/>
          <p:nvPr/>
        </p:nvSpPr>
        <p:spPr>
          <a:xfrm>
            <a:off x="9893159" y="5848721"/>
            <a:ext cx="1907471" cy="872754"/>
          </a:xfrm>
          <a:prstGeom prst="wedgeRoundRectCallout">
            <a:avLst>
              <a:gd name="adj1" fmla="val -96732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Citing Sentences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056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3F098-093B-834E-D92D-F91D8DEB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Baselines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60B8C-88B3-CD37-D832-0EF13F688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tl;dr</a:t>
            </a:r>
            <a:endParaRPr lang="en-US" dirty="0"/>
          </a:p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C640F-FF34-13C0-D372-C45D4D87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65FC3-65AA-10E4-4CB3-6AB9A104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52</a:t>
            </a:fld>
            <a:endParaRPr lang="en-US"/>
          </a:p>
        </p:txBody>
      </p:sp>
      <p:pic>
        <p:nvPicPr>
          <p:cNvPr id="8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52D9ED-3134-59C6-9714-785512A88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4692" y="1812252"/>
            <a:ext cx="7696200" cy="3483892"/>
          </a:xfrm>
          <a:prstGeom prst="rect">
            <a:avLst/>
          </a:prstGeom>
        </p:spPr>
      </p:pic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A74F3E7-696E-664D-7C41-5F725076FA95}"/>
              </a:ext>
            </a:extLst>
          </p:cNvPr>
          <p:cNvSpPr/>
          <p:nvPr/>
        </p:nvSpPr>
        <p:spPr>
          <a:xfrm>
            <a:off x="151108" y="3260190"/>
            <a:ext cx="3802582" cy="1111497"/>
          </a:xfrm>
          <a:prstGeom prst="wedgeRoundRectCallout">
            <a:avLst>
              <a:gd name="adj1" fmla="val -17091"/>
              <a:gd name="adj2" fmla="val -9452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⚠️ ⚠️ ⚠️ 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/>
              <a:t>⚠️ ⚠️ ⚠️</a:t>
            </a:r>
            <a:r>
              <a:rPr lang="en-US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Hallucinations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9735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  <a:br>
              <a:rPr lang="en-US" dirty="0"/>
            </a:br>
            <a:r>
              <a:rPr lang="en-US" sz="3600" dirty="0"/>
              <a:t>(Do not summarize each doc, one at a time)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8602A-F93D-E99B-9D5E-6FD7384AE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13D8F-7DDC-0E1B-23CA-B99CE662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7D69-4742-AB8F-A19B-DBF0D3C4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Deliverables</a:t>
            </a:r>
            <a:br>
              <a:rPr lang="en-US" dirty="0"/>
            </a:br>
            <a:r>
              <a:rPr lang="en-US" sz="2200" dirty="0">
                <a:hlinkClick r:id="rId2"/>
              </a:rPr>
              <a:t>https://github.com/kwchurch/JSALT_Better_Together/blob/main/doc/deliverables.md</a:t>
            </a:r>
            <a:r>
              <a:rPr lang="en-US" sz="2200" dirty="0"/>
              <a:t>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2CFC0-B621-8964-A1C4-CFD071270C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access to literature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Resources: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Many embeddings for many papers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dirty="0">
                <a:solidFill>
                  <a:srgbClr val="1F2328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osted models on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HuggingFace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Post code on GitHub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Summarization methods to compare and contrast across small (and large) collections of documents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Support incremental updates to embeddings based on citation graphs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Evaluation: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numbers,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as well as better benchmarks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9674EB-CDD8-91B3-FA21-C142F7C728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combinations of text and links are better together (than either by itself)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citing sentences are useful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Improve methods for assigning papers to reviewers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Theory: Unified framework of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Deep nets and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Linear Algebra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Bibliometrics: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citations of a paper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h-index of an author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Find authors that publish too many papers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6EE15-87F4-336A-286D-4D9807A0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AF4E1-3A68-5733-A679-ECA81D0C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1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83CDE9A-68A1-280B-FC69-8BEC34B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1" y="2332453"/>
            <a:ext cx="7772400" cy="447813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37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0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F292-161F-4BB7-9363-9BAA9812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5D4DC53-259B-EC93-589D-A628F84B4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410" y="1481067"/>
            <a:ext cx="8485842" cy="680692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15BB-812E-EE8A-D653-BEB929A5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5A87B-F316-17C2-6945-7AA60D87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70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28141</TotalTime>
  <Words>3596</Words>
  <Application>Microsoft Macintosh PowerPoint</Application>
  <PresentationFormat>Widescreen</PresentationFormat>
  <Paragraphs>749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-apple-system</vt:lpstr>
      <vt:lpstr>Arial</vt:lpstr>
      <vt:lpstr>Calibri</vt:lpstr>
      <vt:lpstr>Calibri Light</vt:lpstr>
      <vt:lpstr>Cambria Math</vt:lpstr>
      <vt:lpstr>Menlo</vt:lpstr>
      <vt:lpstr>Times</vt:lpstr>
      <vt:lpstr>Wingdings</vt:lpstr>
      <vt:lpstr>Yantramanav</vt:lpstr>
      <vt:lpstr>Office Theme</vt:lpstr>
      <vt:lpstr>Better Together: Text + Context Final Presentation</vt:lpstr>
      <vt:lpstr>Agenda</vt:lpstr>
      <vt:lpstr>Semantic Scholar (S2): Significant Effort    (slide from Dan Weld)</vt:lpstr>
      <vt:lpstr>Semantic Scholar (S2)</vt:lpstr>
      <vt:lpstr>https://github.com/kwchurch/JSALT_Better_Together </vt:lpstr>
      <vt:lpstr>Better Together: Text (Titles, Abstracts, Body); Context (Citations)</vt:lpstr>
      <vt:lpstr>Query: ``DeepWalk: Online Learning of…’’</vt:lpstr>
      <vt:lpstr>Document Similarities: Use Cases</vt:lpstr>
      <vt:lpstr>Web Server</vt:lpstr>
      <vt:lpstr>Query: ``On the Dangers of Stochastic Parrots…’’</vt:lpstr>
      <vt:lpstr>Deliverables</vt:lpstr>
      <vt:lpstr>Opportunities</vt:lpstr>
      <vt:lpstr>Spoiler Alert: Better-Together Conjectures</vt:lpstr>
      <vt:lpstr>Scale: Both a Blessing and a Curse</vt:lpstr>
      <vt:lpstr>Metcalfe’s Law (Network Effects)</vt:lpstr>
      <vt:lpstr>Turing Award/Winners</vt:lpstr>
      <vt:lpstr>Turing Awards: Metcalfe’s Law, Deep Nets, Linear Algebra </vt:lpstr>
      <vt:lpstr>Opportunities</vt:lpstr>
      <vt:lpstr>Realities: Missing Values</vt:lpstr>
      <vt:lpstr>Realities</vt:lpstr>
      <vt:lpstr>Global Scientific Output Doubles Every 9 Years</vt:lpstr>
      <vt:lpstr>PowerPoint Presentation</vt:lpstr>
      <vt:lpstr>Standard Benchmarks (e.g., OGB, SciRepEval) are Small, Static &amp; Clean</vt:lpstr>
      <vt:lpstr>Benchmarks</vt:lpstr>
      <vt:lpstr>Standard Benchmarks are Small, Static &amp; Clean</vt:lpstr>
      <vt:lpstr>Suggestion for Missing Values</vt:lpstr>
      <vt:lpstr>Centroid Assumption</vt:lpstr>
      <vt:lpstr>Proposal: Bins</vt:lpstr>
      <vt:lpstr>Resources &amp; Evaluations: How do losses scale with size of citation graph?</vt:lpstr>
      <vt:lpstr>How do time and space scale with size of graph?</vt:lpstr>
      <vt:lpstr>Approximate Nearest Neighbors in External Memory</vt:lpstr>
      <vt:lpstr>Opportunity for Publication</vt:lpstr>
      <vt:lpstr>Processing with Embeddings: Annoy / Faiss Approximate Nearest Neighbors (ANN)</vt:lpstr>
      <vt:lpstr>Notation</vt:lpstr>
      <vt:lpstr>Memory Mapping  (mmap in C; numpy.memmap in Python)</vt:lpstr>
      <vt:lpstr>Problems to be done in external memory (Avoid loading embedding into memory)</vt:lpstr>
      <vt:lpstr>Solutions</vt:lpstr>
      <vt:lpstr>Method for mapping vector, v, to 1 bit</vt:lpstr>
      <vt:lpstr>Materializing large values in MM^T </vt:lpstr>
      <vt:lpstr>Similar Authors, Venues, etc.</vt:lpstr>
      <vt:lpstr>backup</vt:lpstr>
      <vt:lpstr>Value: Author Contributions + Audience Appreciation (Literature is a conversation, like social media)</vt:lpstr>
      <vt:lpstr>Citing Sentences</vt:lpstr>
      <vt:lpstr>Document Similarities: Use Cases</vt:lpstr>
      <vt:lpstr>Bad/Misleading Values: Redundancy  Robustness</vt:lpstr>
      <vt:lpstr>PowerPoint Presentation</vt:lpstr>
      <vt:lpstr>Random Walks</vt:lpstr>
      <vt:lpstr>Random Walks</vt:lpstr>
      <vt:lpstr>Cos-Dist: Multiple Views of Similarity</vt:lpstr>
      <vt:lpstr>Realities: Missing Values</vt:lpstr>
      <vt:lpstr>Summaries</vt:lpstr>
      <vt:lpstr>Summarization Baselines</vt:lpstr>
      <vt:lpstr>Summarization: Compare &amp; Contrast (Do not summarize each doc, one at a time)</vt:lpstr>
      <vt:lpstr>Deliverables https://github.com/kwchurch/JSALT_Better_Together/blob/main/doc/deliverables.md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Church, Kenneth</cp:lastModifiedBy>
  <cp:revision>143</cp:revision>
  <dcterms:created xsi:type="dcterms:W3CDTF">2023-06-05T19:42:53Z</dcterms:created>
  <dcterms:modified xsi:type="dcterms:W3CDTF">2023-08-01T14:57:15Z</dcterms:modified>
</cp:coreProperties>
</file>